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3.jpeg" ContentType="image/jpeg"/>
  <Override PartName="/ppt/media/image12.png" ContentType="image/png"/>
  <Override PartName="/ppt/media/image49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jpeg" ContentType="image/jpe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37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39.png" ContentType="image/png"/>
  <Override PartName="/ppt/media/image9.png" ContentType="image/png"/>
  <Override PartName="/ppt/media/image4.png" ContentType="image/png"/>
  <Override PartName="/ppt/media/image34.png" ContentType="image/png"/>
  <Override PartName="/ppt/media/image38.png" ContentType="image/png"/>
  <Override PartName="/ppt/media/image8.png" ContentType="image/png"/>
  <Override PartName="/ppt/media/image18.png" ContentType="image/png"/>
  <Override PartName="/ppt/media/image20.png" ContentType="image/png"/>
  <Override PartName="/ppt/media/image28.png" ContentType="image/png"/>
  <Override PartName="/ppt/media/image7.jpeg" ContentType="image/jpe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47.png" ContentType="image/png"/>
  <Override PartName="/ppt/media/image5.png" ContentType="image/png"/>
  <Override PartName="/ppt/media/image35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9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904327F-EF6B-4578-84E3-3969F40A2A89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My Name is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I'm studying Information System Engineering in my kind of Masters at the TU Dresden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Start final thesis in November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5F979A6-11FB-43DF-AC58-D5D586E0FDF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14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7583760" y="3599640"/>
            <a:ext cx="7167960" cy="1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EC71D95-5423-44CC-A09B-F3366DE6BB18}" type="datetime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1/25/23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SI SO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Spatial multiplexing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Receive each mimo stream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Twice the data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4 MIMO Streams in Wi-Fi 4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8 MIMO Streams in Wi-Fi 8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But I can also use it to gain signal quality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Since Wifi 4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637D7C-5627-476D-B098-12B5F288BAFD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Spatial Diversity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Send redundant data copies via different MIMO streams received at the receiver combine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High Quality signal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802.11a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Same Throughput higher SNR or even same SNR and higher  throughbut by using different modulation coding schemes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Possible since WiFi 4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8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CE4C4E5-8E2C-4B0D-97D7-6D8988021F67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Preamble detection failure usually first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Packet discarded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Possible for Wifi 6 and IEEE 802.11bd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Only for MCS 0 – 2 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Binary Phase shift keying coding rate of ½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20 Mhz and 1 Nss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2B2BD0B-CA33-4732-8CC1-63F249FD7D41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  <a:ln w="0">
            <a:noFill/>
          </a:ln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1 Watt = 30 dbm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Minus 5 db antenna gain looking at 25 dbm 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85145E-A9FB-420E-8CFA-3E8032D00C2B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Modulation Coding Scheme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New Error correction codes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Transmission power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Any questions so far?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What is possible?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What do we need? How bad are shadowing effect multipath effects?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Dave Smart getting in touch with the chips companies? 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E53797-C1C7-40CF-8F2C-41A88459F0F3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Looking for a suitable technology,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No infrastructure</a:t>
            </a:r>
            <a:br>
              <a:rPr sz="2000"/>
            </a:br>
            <a:br>
              <a:rPr sz="2000"/>
            </a:br>
            <a:r>
              <a:rPr b="0" lang="en-GB" sz="2000" spc="-1" strike="noStrike">
                <a:latin typeface="Arial"/>
              </a:rPr>
              <a:t>Florian klingler mr blobel and falko dressler conducted field measurements in order to check the suitability of 802.11p for our agricultural domain.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Harvest szenarios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RSS is not as good as in other situations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Drop of RSS due to shadowing effects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2AC67FDE-264C-49FD-B301-72B9A33A341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RSSI 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Uni two Mimo wifi 5 routers?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Use these?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But no STBC , DCM , Guard interval …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Implement Wi-Fi SDR s 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BB7505DB-8647-4A9E-A586-83425A4D5B8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Communication range, latency.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Realistic agricultural maneuvers</a:t>
            </a:r>
            <a:br>
              <a:rPr sz="2000"/>
            </a:br>
            <a:r>
              <a:rPr b="0" lang="en-GB" sz="2000" spc="-1" strike="noStrike">
                <a:latin typeface="Arial"/>
              </a:rPr>
              <a:t>and study the signal propagation characteristics in this</a:t>
            </a:r>
            <a:br>
              <a:rPr sz="2000"/>
            </a:br>
            <a:r>
              <a:rPr b="0" lang="en-GB" sz="2000" spc="-1" strike="noStrike">
                <a:latin typeface="Arial"/>
              </a:rPr>
              <a:t>scenario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Place machine in certain angles and distances to each other and measure RSS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954CA87B-9DE7-4CE8-806C-9B47EDCB9E5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Ns3, Omnetpp Inet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MiniNet, Gns3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Matlab Toolboxes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Focussed on Ns3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Data Rate Ns3 Wifi 6  Application TCP UDP QoS , Priority  Routing Protocols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Transmission range Effects DCM STBC GI usually Matlab 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7591D6-17D6-445A-B8E2-A4D20A629971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Physical Layer amendment of Wifi 6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Longer Preamble for extended range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Next transporting machine waiting in line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Simulate such a system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3-5 Harvest Platoons on a field? 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36F0B50F-1615-47D5-845D-99CCF5E42184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E32A0DE6-9517-4142-941C-BCB6B7A60CC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  <a:ln w="0">
            <a:noFill/>
          </a:ln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Recall interest in the topic</a:t>
            </a:r>
            <a:br>
              <a:rPr sz="2000"/>
            </a:br>
            <a:r>
              <a:rPr b="0" lang="en-US" sz="2000" spc="-1" strike="noStrike">
                <a:latin typeface="Calibri"/>
              </a:rPr>
              <a:t>Advice, recommendations,</a:t>
            </a:r>
            <a:br>
              <a:rPr sz="2000"/>
            </a:b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Cooperate work together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br>
              <a:rPr sz="2000"/>
            </a:br>
            <a:r>
              <a:rPr b="0" lang="en-US" sz="2000" spc="-1" strike="noStrike">
                <a:latin typeface="Calibri"/>
              </a:rPr>
              <a:t>Frame of a final thesis, support the group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5B99FC-64D4-43CF-8C0E-D3042F71FD3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7CBB1FE-4BB7-41E3-A0DE-87B96EF9119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54" name="CustomShape 4"/>
          <p:cNvSpPr/>
          <p:nvPr/>
        </p:nvSpPr>
        <p:spPr>
          <a:xfrm>
            <a:off x="7583760" y="3599640"/>
            <a:ext cx="7167960" cy="1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134631E-28F3-47A2-AFB9-E5DC062C1ADA}" type="datetime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1/25/23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ED1D6DC8-0342-408B-89DA-C9BD4E60669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EEFDA9DF-21F5-4911-B682-DDA187D40E3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Johann mentioned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No infrastructure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802.11p very promissing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FCC regulation no dedicated spectrum anymore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Alternatives?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Modern Wi-Fi 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0BBFF1E-BAD1-4CB9-9CAD-B1BDF5412045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840" cy="342684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Of course better Data Rate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Multi user? Stadium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Because when to many people want to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But Amendments for improving outdoor communication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But indoor and outdoor range in the agriculture domain is unknown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07ADA3FA-437E-4673-AE50-915BEB007AE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OFDM 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Symbol to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Introduce a more resilitient possibilty against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 </a:t>
            </a:r>
            <a:r>
              <a:rPr b="0" lang="en-US" sz="2000" spc="-1" strike="noStrike">
                <a:latin typeface="Calibri"/>
              </a:rPr>
              <a:t>Multipath effect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Inter Symbol Interference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Inter carrier interference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7AAE25-87C5-4F11-8914-5A577CF0670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Transmit redundant copies of data via different subcarriers.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combined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Maximum likelyhood functions to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Calibri"/>
              </a:rPr>
              <a:t>Lose Data rate </a:t>
            </a:r>
            <a:br>
              <a:rPr sz="2000"/>
            </a:br>
            <a:br>
              <a:rPr sz="2000"/>
            </a:br>
            <a:r>
              <a:rPr b="0" lang="en-US" sz="2000" spc="-1" strike="noStrike">
                <a:latin typeface="Calibri"/>
              </a:rPr>
              <a:t>Possible for 802.11 ax and bd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39C394-3F87-4A0F-8434-A641EBC89541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960" cy="393840"/>
          </a:xfrm>
          <a:prstGeom prst="rect">
            <a:avLst/>
          </a:prstGeom>
          <a:ln w="0">
            <a:noFill/>
          </a:ln>
        </p:spPr>
      </p:pic>
      <p:pic>
        <p:nvPicPr>
          <p:cNvPr id="2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640" cy="32832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2"/>
          <p:cNvSpPr/>
          <p:nvPr/>
        </p:nvSpPr>
        <p:spPr>
          <a:xfrm>
            <a:off x="0" y="980640"/>
            <a:ext cx="9141840" cy="587520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Line 3"/>
          <p:cNvSpPr/>
          <p:nvPr/>
        </p:nvSpPr>
        <p:spPr>
          <a:xfrm>
            <a:off x="250560" y="4149000"/>
            <a:ext cx="8642160" cy="36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4"/>
          <p:cNvSpPr/>
          <p:nvPr/>
        </p:nvSpPr>
        <p:spPr>
          <a:xfrm>
            <a:off x="0" y="982800"/>
            <a:ext cx="9141840" cy="169200"/>
          </a:xfrm>
          <a:prstGeom prst="rect">
            <a:avLst/>
          </a:prstGeom>
          <a:solidFill>
            <a:srgbClr val="ffffff">
              <a:alpha val="6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" name="Grafik 1" descr=""/>
          <p:cNvPicPr/>
          <p:nvPr/>
        </p:nvPicPr>
        <p:blipFill>
          <a:blip r:embed="rId4"/>
          <a:stretch/>
        </p:blipFill>
        <p:spPr>
          <a:xfrm>
            <a:off x="7923600" y="328320"/>
            <a:ext cx="1026000" cy="465840"/>
          </a:xfrm>
          <a:prstGeom prst="rect">
            <a:avLst/>
          </a:prstGeom>
          <a:ln w="0">
            <a:noFill/>
          </a:ln>
        </p:spPr>
      </p:pic>
      <p:pic>
        <p:nvPicPr>
          <p:cNvPr id="7" name="Grafik 14" descr=""/>
          <p:cNvPicPr/>
          <p:nvPr/>
        </p:nvPicPr>
        <p:blipFill>
          <a:blip r:embed="rId5"/>
          <a:stretch/>
        </p:blipFill>
        <p:spPr>
          <a:xfrm>
            <a:off x="272160" y="349560"/>
            <a:ext cx="1487160" cy="4309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</a:t>
            </a:r>
            <a:r>
              <a:rPr b="0" lang="en-GB" sz="3200" spc="-1" strike="noStrike">
                <a:latin typeface="Arial"/>
              </a:rPr>
              <a:t>edit the </a:t>
            </a:r>
            <a:r>
              <a:rPr b="0" lang="en-GB" sz="3200" spc="-1" strike="noStrike">
                <a:latin typeface="Arial"/>
              </a:rPr>
              <a:t>outline </a:t>
            </a:r>
            <a:r>
              <a:rPr b="0" lang="en-GB" sz="3200" spc="-1" strike="noStrike">
                <a:latin typeface="Arial"/>
              </a:rPr>
              <a:t>text </a:t>
            </a:r>
            <a:r>
              <a:rPr b="0" lang="en-GB" sz="3200" spc="-1" strike="noStrike">
                <a:latin typeface="Arial"/>
              </a:rPr>
              <a:t>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</a:t>
            </a:r>
            <a:r>
              <a:rPr b="0" lang="en-GB" sz="2800" spc="-1" strike="noStrike">
                <a:latin typeface="Arial"/>
              </a:rPr>
              <a:t>d </a:t>
            </a:r>
            <a:r>
              <a:rPr b="0" lang="en-GB" sz="2800" spc="-1" strike="noStrike">
                <a:latin typeface="Arial"/>
              </a:rPr>
              <a:t>Outlin</a:t>
            </a:r>
            <a:r>
              <a:rPr b="0" lang="en-GB" sz="2800" spc="-1" strike="noStrike">
                <a:latin typeface="Arial"/>
              </a:rPr>
              <a:t>e </a:t>
            </a:r>
            <a:r>
              <a:rPr b="0" lang="en-GB" sz="2800" spc="-1" strike="noStrike">
                <a:latin typeface="Arial"/>
              </a:rPr>
              <a:t>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</a:t>
            </a:r>
            <a:r>
              <a:rPr b="0" lang="en-GB" sz="2400" spc="-1" strike="noStrike">
                <a:latin typeface="Arial"/>
              </a:rPr>
              <a:t>d </a:t>
            </a:r>
            <a:r>
              <a:rPr b="0" lang="en-GB" sz="2400" spc="-1" strike="noStrike">
                <a:latin typeface="Arial"/>
              </a:rPr>
              <a:t>Outli</a:t>
            </a:r>
            <a:r>
              <a:rPr b="0" lang="en-GB" sz="2400" spc="-1" strike="noStrike">
                <a:latin typeface="Arial"/>
              </a:rPr>
              <a:t>ne </a:t>
            </a:r>
            <a:r>
              <a:rPr b="0" lang="en-GB" sz="2400" spc="-1" strike="noStrike">
                <a:latin typeface="Arial"/>
              </a:rPr>
              <a:t>Leve</a:t>
            </a:r>
            <a:r>
              <a:rPr b="0" lang="en-GB" sz="2400" spc="-1" strike="noStrike">
                <a:latin typeface="Arial"/>
              </a:rPr>
              <a:t>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ur</a:t>
            </a:r>
            <a:r>
              <a:rPr b="0" lang="en-GB" sz="2000" spc="-1" strike="noStrike">
                <a:latin typeface="Arial"/>
              </a:rPr>
              <a:t>th 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ut</a:t>
            </a:r>
            <a:r>
              <a:rPr b="0" lang="en-GB" sz="2000" spc="-1" strike="noStrike">
                <a:latin typeface="Arial"/>
              </a:rPr>
              <a:t>lin</a:t>
            </a:r>
            <a:r>
              <a:rPr b="0" lang="en-GB" sz="2000" spc="-1" strike="noStrike">
                <a:latin typeface="Arial"/>
              </a:rPr>
              <a:t>e 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>
                <a:latin typeface="Arial"/>
              </a:rPr>
              <a:t>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f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h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u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x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h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u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h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u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30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960" cy="393840"/>
          </a:xfrm>
          <a:prstGeom prst="rect">
            <a:avLst/>
          </a:prstGeom>
          <a:ln w="0">
            <a:noFill/>
          </a:ln>
        </p:spPr>
      </p:pic>
      <p:pic>
        <p:nvPicPr>
          <p:cNvPr id="48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640" cy="328320"/>
          </a:xfrm>
          <a:prstGeom prst="rect">
            <a:avLst/>
          </a:prstGeom>
          <a:ln w="0">
            <a:noFill/>
          </a:ln>
        </p:spPr>
      </p:pic>
      <p:pic>
        <p:nvPicPr>
          <p:cNvPr id="49" name="Grafik 8" descr=""/>
          <p:cNvPicPr/>
          <p:nvPr/>
        </p:nvPicPr>
        <p:blipFill>
          <a:blip r:embed="rId4"/>
          <a:srcRect l="4243" t="12178" r="4888" b="15549"/>
          <a:stretch/>
        </p:blipFill>
        <p:spPr>
          <a:xfrm>
            <a:off x="199440" y="6426360"/>
            <a:ext cx="1224360" cy="39348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9" descr=""/>
          <p:cNvPicPr/>
          <p:nvPr/>
        </p:nvPicPr>
        <p:blipFill>
          <a:blip r:embed="rId5"/>
          <a:stretch/>
        </p:blipFill>
        <p:spPr>
          <a:xfrm>
            <a:off x="8075880" y="6375600"/>
            <a:ext cx="874800" cy="51804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</a:t>
            </a:r>
            <a:r>
              <a:rPr b="0" lang="en-GB" sz="1800" spc="-1" strike="noStrike">
                <a:latin typeface="Arial"/>
              </a:rPr>
              <a:t>outline text </a:t>
            </a:r>
            <a:r>
              <a:rPr b="0" lang="en-GB" sz="1800" spc="-1" strike="noStrike">
                <a:latin typeface="Arial"/>
              </a:rPr>
              <a:t>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</a:t>
            </a:r>
            <a:r>
              <a:rPr b="0" lang="en-GB" sz="1800" spc="-1" strike="noStrike">
                <a:latin typeface="Arial"/>
              </a:rPr>
              <a:t>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</a:t>
            </a:r>
            <a:r>
              <a:rPr b="0" lang="en-GB" sz="1800" spc="-1" strike="noStrike">
                <a:latin typeface="Arial"/>
              </a:rPr>
              <a:t>Outline </a:t>
            </a:r>
            <a:r>
              <a:rPr b="0" lang="en-GB" sz="1800" spc="-1" strike="noStrike">
                <a:latin typeface="Arial"/>
              </a:rPr>
              <a:t>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</a:t>
            </a:r>
            <a:r>
              <a:rPr b="0" lang="en-GB" sz="1800" spc="-1" strike="noStrike">
                <a:latin typeface="Arial"/>
              </a:rPr>
              <a:t>urt</a:t>
            </a:r>
            <a:r>
              <a:rPr b="0" lang="en-GB" sz="1800" spc="-1" strike="noStrike">
                <a:latin typeface="Arial"/>
              </a:rPr>
              <a:t>h </a:t>
            </a:r>
            <a:r>
              <a:rPr b="0" lang="en-GB" sz="1800" spc="-1" strike="noStrike">
                <a:latin typeface="Arial"/>
              </a:rPr>
              <a:t>Out</a:t>
            </a:r>
            <a:r>
              <a:rPr b="0" lang="en-GB" sz="1800" spc="-1" strike="noStrike">
                <a:latin typeface="Arial"/>
              </a:rPr>
              <a:t>line </a:t>
            </a:r>
            <a:r>
              <a:rPr b="0" lang="en-GB" sz="1800" spc="-1" strike="noStrike">
                <a:latin typeface="Arial"/>
              </a:rPr>
              <a:t>Lev</a:t>
            </a:r>
            <a:r>
              <a:rPr b="0" lang="en-GB" sz="1800" spc="-1" strike="noStrike">
                <a:latin typeface="Arial"/>
              </a:rPr>
              <a:t>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x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30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960" cy="393840"/>
          </a:xfrm>
          <a:prstGeom prst="rect">
            <a:avLst/>
          </a:prstGeom>
          <a:ln w="0">
            <a:noFill/>
          </a:ln>
        </p:spPr>
      </p:pic>
      <p:pic>
        <p:nvPicPr>
          <p:cNvPr id="91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640" cy="328320"/>
          </a:xfrm>
          <a:prstGeom prst="rect">
            <a:avLst/>
          </a:prstGeom>
          <a:ln w="0">
            <a:noFill/>
          </a:ln>
        </p:spPr>
      </p:pic>
      <p:pic>
        <p:nvPicPr>
          <p:cNvPr id="92" name="Grafik 8" descr=""/>
          <p:cNvPicPr/>
          <p:nvPr/>
        </p:nvPicPr>
        <p:blipFill>
          <a:blip r:embed="rId4"/>
          <a:srcRect l="4243" t="12178" r="4888" b="15549"/>
          <a:stretch/>
        </p:blipFill>
        <p:spPr>
          <a:xfrm>
            <a:off x="199440" y="6426360"/>
            <a:ext cx="1224360" cy="393480"/>
          </a:xfrm>
          <a:prstGeom prst="rect">
            <a:avLst/>
          </a:prstGeom>
          <a:ln w="0">
            <a:noFill/>
          </a:ln>
        </p:spPr>
      </p:pic>
      <p:pic>
        <p:nvPicPr>
          <p:cNvPr id="93" name="Picture 9" descr=""/>
          <p:cNvPicPr/>
          <p:nvPr/>
        </p:nvPicPr>
        <p:blipFill>
          <a:blip r:embed="rId5"/>
          <a:stretch/>
        </p:blipFill>
        <p:spPr>
          <a:xfrm>
            <a:off x="8075880" y="6375600"/>
            <a:ext cx="874800" cy="51804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960" cy="393840"/>
          </a:xfrm>
          <a:prstGeom prst="rect">
            <a:avLst/>
          </a:prstGeom>
          <a:ln w="0">
            <a:noFill/>
          </a:ln>
        </p:spPr>
      </p:pic>
      <p:pic>
        <p:nvPicPr>
          <p:cNvPr id="134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640" cy="32832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960" cy="393840"/>
          </a:xfrm>
          <a:prstGeom prst="rect">
            <a:avLst/>
          </a:prstGeom>
          <a:ln w="0">
            <a:noFill/>
          </a:ln>
        </p:spPr>
      </p:pic>
      <p:pic>
        <p:nvPicPr>
          <p:cNvPr id="175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640" cy="32832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960" cy="393840"/>
          </a:xfrm>
          <a:prstGeom prst="rect">
            <a:avLst/>
          </a:prstGeom>
          <a:ln w="0">
            <a:noFill/>
          </a:ln>
        </p:spPr>
      </p:pic>
      <p:pic>
        <p:nvPicPr>
          <p:cNvPr id="216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640" cy="32832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960" cy="393840"/>
          </a:xfrm>
          <a:prstGeom prst="rect">
            <a:avLst/>
          </a:prstGeom>
          <a:ln w="0">
            <a:noFill/>
          </a:ln>
        </p:spPr>
      </p:pic>
      <p:pic>
        <p:nvPicPr>
          <p:cNvPr id="258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640" cy="32832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30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960" cy="393840"/>
          </a:xfrm>
          <a:prstGeom prst="rect">
            <a:avLst/>
          </a:prstGeom>
          <a:ln w="0">
            <a:noFill/>
          </a:ln>
        </p:spPr>
      </p:pic>
      <p:pic>
        <p:nvPicPr>
          <p:cNvPr id="299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640" cy="328320"/>
          </a:xfrm>
          <a:prstGeom prst="rect">
            <a:avLst/>
          </a:prstGeom>
          <a:ln w="0">
            <a:noFill/>
          </a:ln>
        </p:spPr>
      </p:pic>
      <p:pic>
        <p:nvPicPr>
          <p:cNvPr id="300" name="Grafik 8" descr=""/>
          <p:cNvPicPr/>
          <p:nvPr/>
        </p:nvPicPr>
        <p:blipFill>
          <a:blip r:embed="rId4"/>
          <a:srcRect l="4243" t="12178" r="4888" b="15549"/>
          <a:stretch/>
        </p:blipFill>
        <p:spPr>
          <a:xfrm>
            <a:off x="199440" y="6426360"/>
            <a:ext cx="1224360" cy="39348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9" descr=""/>
          <p:cNvPicPr/>
          <p:nvPr/>
        </p:nvPicPr>
        <p:blipFill>
          <a:blip r:embed="rId5"/>
          <a:stretch/>
        </p:blipFill>
        <p:spPr>
          <a:xfrm>
            <a:off x="8075880" y="6375600"/>
            <a:ext cx="874800" cy="518040"/>
          </a:xfrm>
          <a:prstGeom prst="rect">
            <a:avLst/>
          </a:prstGeom>
          <a:ln w="0">
            <a:noFill/>
          </a:ln>
        </p:spPr>
      </p:pic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Line 1"/>
          <p:cNvSpPr/>
          <p:nvPr/>
        </p:nvSpPr>
        <p:spPr>
          <a:xfrm>
            <a:off x="0" y="639792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Grafik 11" descr=""/>
          <p:cNvPicPr/>
          <p:nvPr/>
        </p:nvPicPr>
        <p:blipFill>
          <a:blip r:embed="rId2"/>
          <a:stretch/>
        </p:blipFill>
        <p:spPr>
          <a:xfrm>
            <a:off x="8070120" y="6433920"/>
            <a:ext cx="867960" cy="393840"/>
          </a:xfrm>
          <a:prstGeom prst="rect">
            <a:avLst/>
          </a:prstGeom>
          <a:ln w="0">
            <a:noFill/>
          </a:ln>
        </p:spPr>
      </p:pic>
      <p:pic>
        <p:nvPicPr>
          <p:cNvPr id="342" name="Grafik 12" descr=""/>
          <p:cNvPicPr/>
          <p:nvPr/>
        </p:nvPicPr>
        <p:blipFill>
          <a:blip r:embed="rId3"/>
          <a:stretch/>
        </p:blipFill>
        <p:spPr>
          <a:xfrm>
            <a:off x="246600" y="6470640"/>
            <a:ext cx="1133640" cy="328320"/>
          </a:xfrm>
          <a:prstGeom prst="rect">
            <a:avLst/>
          </a:prstGeom>
          <a:ln w="0">
            <a:noFill/>
          </a:ln>
        </p:spPr>
      </p:pic>
      <p:sp>
        <p:nvSpPr>
          <p:cNvPr id="343" name="CustomShape 2"/>
          <p:cNvSpPr/>
          <p:nvPr/>
        </p:nvSpPr>
        <p:spPr>
          <a:xfrm>
            <a:off x="0" y="980640"/>
            <a:ext cx="9141840" cy="587520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3"/>
          <p:cNvSpPr/>
          <p:nvPr/>
        </p:nvSpPr>
        <p:spPr>
          <a:xfrm>
            <a:off x="250560" y="4149000"/>
            <a:ext cx="8642160" cy="36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4"/>
          <p:cNvSpPr/>
          <p:nvPr/>
        </p:nvSpPr>
        <p:spPr>
          <a:xfrm>
            <a:off x="0" y="982800"/>
            <a:ext cx="9141840" cy="169200"/>
          </a:xfrm>
          <a:prstGeom prst="rect">
            <a:avLst/>
          </a:prstGeom>
          <a:solidFill>
            <a:srgbClr val="ffffff">
              <a:alpha val="6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Grafik 1" descr=""/>
          <p:cNvPicPr/>
          <p:nvPr/>
        </p:nvPicPr>
        <p:blipFill>
          <a:blip r:embed="rId4"/>
          <a:stretch/>
        </p:blipFill>
        <p:spPr>
          <a:xfrm>
            <a:off x="7923600" y="328320"/>
            <a:ext cx="1026000" cy="465840"/>
          </a:xfrm>
          <a:prstGeom prst="rect">
            <a:avLst/>
          </a:prstGeom>
          <a:ln w="0">
            <a:noFill/>
          </a:ln>
        </p:spPr>
      </p:pic>
      <p:pic>
        <p:nvPicPr>
          <p:cNvPr id="347" name="Grafik 14" descr=""/>
          <p:cNvPicPr/>
          <p:nvPr/>
        </p:nvPicPr>
        <p:blipFill>
          <a:blip r:embed="rId5"/>
          <a:stretch/>
        </p:blipFill>
        <p:spPr>
          <a:xfrm>
            <a:off x="272160" y="349560"/>
            <a:ext cx="1487160" cy="430920"/>
          </a:xfrm>
          <a:prstGeom prst="rect">
            <a:avLst/>
          </a:prstGeom>
          <a:ln w="0">
            <a:noFill/>
          </a:ln>
        </p:spPr>
      </p:pic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64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252000" y="4365000"/>
            <a:ext cx="8621640" cy="201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Karl Lautenschläger</a:t>
            </a: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endParaRPr b="0" lang="en-GB" sz="17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250560" y="2925000"/>
            <a:ext cx="8640360" cy="11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1" lang="en-US" sz="2350" spc="-1" strike="noStrike">
                <a:solidFill>
                  <a:srgbClr val="ffffff"/>
                </a:solidFill>
                <a:latin typeface="Open Sans"/>
                <a:ea typeface="Open Sans"/>
              </a:rPr>
              <a:t>Suitability of Modern Wi-Fi for Wireless Infield-Communication</a:t>
            </a:r>
            <a:endParaRPr b="0" lang="en-GB" sz="235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250560" y="1485720"/>
            <a:ext cx="864036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050" spc="-1" strike="noStrike">
                <a:solidFill>
                  <a:srgbClr val="ffffff"/>
                </a:solidFill>
                <a:latin typeface="Open Sans"/>
                <a:ea typeface="Open Sans"/>
              </a:rPr>
              <a:t>Final Thesis</a:t>
            </a:r>
            <a:endParaRPr b="0" lang="en-GB" sz="3050" spc="-1" strike="noStrike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252000" y="6165720"/>
            <a:ext cx="863784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Open Sans"/>
                <a:ea typeface="DejaVu Sans"/>
              </a:rPr>
              <a:t>Multiple Input Multiple Output (MIMO)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426" name="Picture 3" descr="Diagram&#10;&#10;Description automatically generated"/>
          <p:cNvPicPr/>
          <p:nvPr/>
        </p:nvPicPr>
        <p:blipFill>
          <a:blip r:embed="rId1"/>
          <a:srcRect l="0" t="6407" r="-108" b="6407"/>
          <a:stretch/>
        </p:blipFill>
        <p:spPr>
          <a:xfrm>
            <a:off x="1383120" y="1805400"/>
            <a:ext cx="6067080" cy="371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Space-Time-Block-Codes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4579560" y="1413360"/>
            <a:ext cx="410616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DejaVu Sans"/>
              </a:rPr>
              <a:t>Increases robustness</a:t>
            </a:r>
            <a:endParaRPr b="0" lang="en-GB" sz="24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DejaVu Sans"/>
              </a:rPr>
              <a:t>Decreases data date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29" name="Picture 5" descr=""/>
          <p:cNvPicPr/>
          <p:nvPr/>
        </p:nvPicPr>
        <p:blipFill>
          <a:blip r:embed="rId1"/>
          <a:stretch/>
        </p:blipFill>
        <p:spPr>
          <a:xfrm>
            <a:off x="609120" y="1471320"/>
            <a:ext cx="3353040" cy="4470840"/>
          </a:xfrm>
          <a:prstGeom prst="rect">
            <a:avLst/>
          </a:prstGeom>
          <a:ln w="0">
            <a:noFill/>
          </a:ln>
        </p:spPr>
      </p:pic>
      <p:sp>
        <p:nvSpPr>
          <p:cNvPr id="430" name="Arrow: Down 5"/>
          <p:cNvSpPr/>
          <p:nvPr/>
        </p:nvSpPr>
        <p:spPr>
          <a:xfrm rot="21060000">
            <a:off x="1294920" y="1676520"/>
            <a:ext cx="440280" cy="2380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Arrow: Down 6"/>
          <p:cNvSpPr/>
          <p:nvPr/>
        </p:nvSpPr>
        <p:spPr>
          <a:xfrm rot="1740000">
            <a:off x="2464560" y="1596240"/>
            <a:ext cx="440280" cy="268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Extended Range Mode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3" name="TextBox 2"/>
          <p:cNvSpPr/>
          <p:nvPr/>
        </p:nvSpPr>
        <p:spPr>
          <a:xfrm>
            <a:off x="457200" y="1587600"/>
            <a:ext cx="8004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Available for 802.11ax, 802.11bd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Preamble power-boosting up to 3 db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34" name="Picture 4" descr="Table&#10;&#10;Description automatically generated"/>
          <p:cNvPicPr/>
          <p:nvPr/>
        </p:nvPicPr>
        <p:blipFill>
          <a:blip r:embed="rId1"/>
          <a:srcRect l="21873" t="3773" r="9843" b="89822"/>
          <a:stretch/>
        </p:blipFill>
        <p:spPr>
          <a:xfrm>
            <a:off x="813240" y="3218760"/>
            <a:ext cx="7516800" cy="499680"/>
          </a:xfrm>
          <a:prstGeom prst="rect">
            <a:avLst/>
          </a:prstGeom>
          <a:ln w="0">
            <a:noFill/>
          </a:ln>
        </p:spPr>
      </p:pic>
      <p:pic>
        <p:nvPicPr>
          <p:cNvPr id="435" name="Picture 5" descr="Table&#10;&#10;Description automatically generated"/>
          <p:cNvPicPr/>
          <p:nvPr/>
        </p:nvPicPr>
        <p:blipFill>
          <a:blip r:embed="rId2"/>
          <a:srcRect l="22237" t="21203" r="6069" b="72221"/>
          <a:stretch/>
        </p:blipFill>
        <p:spPr>
          <a:xfrm>
            <a:off x="813240" y="4263840"/>
            <a:ext cx="7559280" cy="499320"/>
          </a:xfrm>
          <a:prstGeom prst="rect">
            <a:avLst/>
          </a:prstGeom>
          <a:ln w="0">
            <a:noFill/>
          </a:ln>
        </p:spPr>
      </p:pic>
      <p:sp>
        <p:nvSpPr>
          <p:cNvPr id="436" name="TextBox 5"/>
          <p:cNvSpPr/>
          <p:nvPr/>
        </p:nvSpPr>
        <p:spPr>
          <a:xfrm>
            <a:off x="3202920" y="3719520"/>
            <a:ext cx="2742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HE SU PPDU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7" name="TextBox 6"/>
          <p:cNvSpPr/>
          <p:nvPr/>
        </p:nvSpPr>
        <p:spPr>
          <a:xfrm>
            <a:off x="2133000" y="4954320"/>
            <a:ext cx="464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DejaVu Sans"/>
              </a:rPr>
              <a:t>HE Extended Range SU PPDU Format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Open Sans"/>
                <a:ea typeface="DejaVu Sans"/>
              </a:rPr>
              <a:t>Bandwidth in 5 GHz Frequency Range</a:t>
            </a:r>
            <a:endParaRPr b="0" lang="en-GB" sz="3600" spc="-1" strike="noStrike">
              <a:latin typeface="Arial"/>
            </a:endParaRPr>
          </a:p>
        </p:txBody>
      </p:sp>
      <p:graphicFrame>
        <p:nvGraphicFramePr>
          <p:cNvPr id="439" name="Table 12"/>
          <p:cNvGraphicFramePr/>
          <p:nvPr/>
        </p:nvGraphicFramePr>
        <p:xfrm>
          <a:off x="453240" y="1421640"/>
          <a:ext cx="8121600" cy="4900680"/>
        </p:xfrm>
        <a:graphic>
          <a:graphicData uri="http://schemas.openxmlformats.org/drawingml/2006/table">
            <a:tbl>
              <a:tblPr/>
              <a:tblGrid>
                <a:gridCol w="2707200"/>
                <a:gridCol w="1899000"/>
                <a:gridCol w="3515760"/>
              </a:tblGrid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Wi-Fi Standard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Bandwidth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Transmission Power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Extend for transmission power CSX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7138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 p, 802.11bd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33 dbm 802.11p, 802.11bd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3359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 bd, 802.11ax,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33 dbm  802.11bd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30 dBm 802.11ax, ac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50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802.11ax, 802.11ac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40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25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802.11ax, 802.11ac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12.5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+ 80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6.25 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70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802.11ax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160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6.25 mW / MHz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/>
          </p:nvPr>
        </p:nvSpPr>
        <p:spPr>
          <a:xfrm>
            <a:off x="518760" y="4290840"/>
            <a:ext cx="2106360" cy="4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DejaVu Sans"/>
              </a:rPr>
              <a:t>Throughput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6621480" y="4329360"/>
            <a:ext cx="1975320" cy="82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DejaVu Sans"/>
              </a:rPr>
              <a:t>Robustness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42" name="Isosceles Triangle 4"/>
          <p:cNvSpPr/>
          <p:nvPr/>
        </p:nvSpPr>
        <p:spPr>
          <a:xfrm>
            <a:off x="2463120" y="1293120"/>
            <a:ext cx="4155480" cy="2916360"/>
          </a:xfrm>
          <a:prstGeom prst="triangle">
            <a:avLst>
              <a:gd name="adj" fmla="val 50000"/>
            </a:avLst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Text Placeholder 2"/>
          <p:cNvSpPr/>
          <p:nvPr/>
        </p:nvSpPr>
        <p:spPr>
          <a:xfrm>
            <a:off x="4034880" y="802440"/>
            <a:ext cx="18831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Open Sans"/>
                <a:ea typeface="DejaVu Sans"/>
              </a:rPr>
              <a:t>Range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Box 4"/>
          <p:cNvSpPr/>
          <p:nvPr/>
        </p:nvSpPr>
        <p:spPr>
          <a:xfrm>
            <a:off x="1323720" y="2724840"/>
            <a:ext cx="649764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Open Sans"/>
                <a:ea typeface="DejaVu Sans"/>
              </a:rPr>
              <a:t>Field Measurements</a:t>
            </a: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2"/>
          <p:cNvSpPr/>
          <p:nvPr/>
        </p:nvSpPr>
        <p:spPr>
          <a:xfrm>
            <a:off x="7485840" y="6520680"/>
            <a:ext cx="4608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AC379E3A-9BBC-406E-BEF7-F1675E021C73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14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250200" y="188640"/>
            <a:ext cx="864108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Motivation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Field Measurements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47" name="CustomShape 4"/>
          <p:cNvSpPr/>
          <p:nvPr/>
        </p:nvSpPr>
        <p:spPr>
          <a:xfrm>
            <a:off x="144000" y="5760720"/>
            <a:ext cx="8637840" cy="5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Open Sans"/>
                <a:ea typeface="DejaVu Sans"/>
              </a:rPr>
              <a:t>From F. Klingler, J. Blobel, and F. Dressler, “Agriculture meets IEEE 802.11p: A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Open Sans"/>
                <a:ea typeface="DejaVu Sans"/>
              </a:rPr>
              <a:t>Feasibility Study,” DOI: 10.1109/ISWCS.2018.8491239.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448" name="Picture 234" descr=""/>
          <p:cNvPicPr/>
          <p:nvPr/>
        </p:nvPicPr>
        <p:blipFill>
          <a:blip r:embed="rId1"/>
          <a:stretch/>
        </p:blipFill>
        <p:spPr>
          <a:xfrm>
            <a:off x="2929680" y="144000"/>
            <a:ext cx="5924520" cy="3022200"/>
          </a:xfrm>
          <a:prstGeom prst="rect">
            <a:avLst/>
          </a:prstGeom>
          <a:ln w="0">
            <a:noFill/>
          </a:ln>
        </p:spPr>
      </p:pic>
      <p:pic>
        <p:nvPicPr>
          <p:cNvPr id="449" name="Picture 235" descr=""/>
          <p:cNvPicPr/>
          <p:nvPr/>
        </p:nvPicPr>
        <p:blipFill>
          <a:blip r:embed="rId2"/>
          <a:stretch/>
        </p:blipFill>
        <p:spPr>
          <a:xfrm>
            <a:off x="288000" y="2962080"/>
            <a:ext cx="5326200" cy="272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2"/>
          <p:cNvSpPr/>
          <p:nvPr/>
        </p:nvSpPr>
        <p:spPr>
          <a:xfrm>
            <a:off x="7485840" y="6520680"/>
            <a:ext cx="4608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0416267-4D54-4FAA-912B-34FF04283234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14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250200" y="188640"/>
            <a:ext cx="864108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Field Measurements Equipment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000" spc="-1" strike="noStrike">
              <a:latin typeface="Arial"/>
            </a:endParaRPr>
          </a:p>
        </p:txBody>
      </p:sp>
      <p:pic>
        <p:nvPicPr>
          <p:cNvPr id="452" name="Picture 3" descr="A picture containing wall, indoor, electronics, cable&#10;&#10;Description automatically generated"/>
          <p:cNvPicPr/>
          <p:nvPr/>
        </p:nvPicPr>
        <p:blipFill>
          <a:blip r:embed="rId1"/>
          <a:stretch/>
        </p:blipFill>
        <p:spPr>
          <a:xfrm>
            <a:off x="699120" y="1435680"/>
            <a:ext cx="2742480" cy="3656880"/>
          </a:xfrm>
          <a:prstGeom prst="rect">
            <a:avLst/>
          </a:prstGeom>
          <a:ln w="0">
            <a:noFill/>
          </a:ln>
        </p:spPr>
      </p:pic>
      <p:sp>
        <p:nvSpPr>
          <p:cNvPr id="453" name="TextBox 3"/>
          <p:cNvSpPr/>
          <p:nvPr/>
        </p:nvSpPr>
        <p:spPr>
          <a:xfrm>
            <a:off x="4878360" y="1376640"/>
            <a:ext cx="356580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Wi-Fi 6E Chips Intel AX210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Universal Software Radio Peripheral B 200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Industrial Router Milesight UR75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2"/>
          <p:cNvSpPr/>
          <p:nvPr/>
        </p:nvSpPr>
        <p:spPr>
          <a:xfrm>
            <a:off x="7485840" y="6520680"/>
            <a:ext cx="4608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A02481D6-8D71-422A-A6D9-DA0A7B3DD0C8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14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250200" y="188640"/>
            <a:ext cx="864108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50" spc="-1" strike="noStrike">
                <a:solidFill>
                  <a:srgbClr val="000000"/>
                </a:solidFill>
                <a:latin typeface="Open Sans"/>
                <a:ea typeface="Open Sans"/>
              </a:rPr>
              <a:t>Field Experiments</a:t>
            </a:r>
            <a:endParaRPr b="0" lang="en-GB" sz="2050" spc="-1" strike="noStrike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144000" y="5760720"/>
            <a:ext cx="8637840" cy="5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buNone/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457" name="Picture 257" descr=""/>
          <p:cNvPicPr/>
          <p:nvPr/>
        </p:nvPicPr>
        <p:blipFill>
          <a:blip r:embed="rId1"/>
          <a:stretch/>
        </p:blipFill>
        <p:spPr>
          <a:xfrm>
            <a:off x="360000" y="1200600"/>
            <a:ext cx="1551240" cy="1532160"/>
          </a:xfrm>
          <a:prstGeom prst="rect">
            <a:avLst/>
          </a:prstGeom>
          <a:ln w="0">
            <a:noFill/>
          </a:ln>
        </p:spPr>
      </p:pic>
      <p:pic>
        <p:nvPicPr>
          <p:cNvPr id="458" name="Picture 258" descr=""/>
          <p:cNvPicPr/>
          <p:nvPr/>
        </p:nvPicPr>
        <p:blipFill>
          <a:blip r:embed="rId2"/>
          <a:stretch/>
        </p:blipFill>
        <p:spPr>
          <a:xfrm>
            <a:off x="6703920" y="1021680"/>
            <a:ext cx="1893960" cy="1713240"/>
          </a:xfrm>
          <a:prstGeom prst="rect">
            <a:avLst/>
          </a:prstGeom>
          <a:ln w="0">
            <a:noFill/>
          </a:ln>
        </p:spPr>
      </p:pic>
      <p:sp>
        <p:nvSpPr>
          <p:cNvPr id="459" name="CustomShape 5"/>
          <p:cNvSpPr/>
          <p:nvPr/>
        </p:nvSpPr>
        <p:spPr>
          <a:xfrm>
            <a:off x="1584000" y="2016000"/>
            <a:ext cx="5614920" cy="286920"/>
          </a:xfrm>
          <a:custGeom>
            <a:avLst/>
            <a:gdLst/>
            <a:ahLst/>
            <a:rect l="l" t="t" r="r" b="b"/>
            <a:pathLst>
              <a:path w="15602" h="802">
                <a:moveTo>
                  <a:pt x="15601" y="400"/>
                </a:moveTo>
                <a:lnTo>
                  <a:pt x="14198" y="0"/>
                </a:lnTo>
                <a:lnTo>
                  <a:pt x="14198" y="400"/>
                </a:lnTo>
                <a:lnTo>
                  <a:pt x="1404" y="400"/>
                </a:lnTo>
                <a:lnTo>
                  <a:pt x="1404" y="0"/>
                </a:lnTo>
                <a:lnTo>
                  <a:pt x="0" y="400"/>
                </a:lnTo>
                <a:lnTo>
                  <a:pt x="1404" y="801"/>
                </a:lnTo>
                <a:lnTo>
                  <a:pt x="1404" y="400"/>
                </a:lnTo>
                <a:lnTo>
                  <a:pt x="14198" y="400"/>
                </a:lnTo>
                <a:lnTo>
                  <a:pt x="14198" y="801"/>
                </a:lnTo>
                <a:lnTo>
                  <a:pt x="15601" y="400"/>
                </a:lnTo>
              </a:path>
            </a:pathLst>
          </a:custGeom>
          <a:solidFill>
            <a:srgbClr val="00000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0" name="Picture 260" descr=""/>
          <p:cNvPicPr/>
          <p:nvPr/>
        </p:nvPicPr>
        <p:blipFill>
          <a:blip r:embed="rId3"/>
          <a:stretch/>
        </p:blipFill>
        <p:spPr>
          <a:xfrm>
            <a:off x="360000" y="4138920"/>
            <a:ext cx="1551240" cy="1532160"/>
          </a:xfrm>
          <a:prstGeom prst="rect">
            <a:avLst/>
          </a:prstGeom>
          <a:ln w="0">
            <a:noFill/>
          </a:ln>
        </p:spPr>
      </p:pic>
      <p:pic>
        <p:nvPicPr>
          <p:cNvPr id="461" name="Picture 261" descr=""/>
          <p:cNvPicPr/>
          <p:nvPr/>
        </p:nvPicPr>
        <p:blipFill>
          <a:blip r:embed="rId4"/>
          <a:stretch/>
        </p:blipFill>
        <p:spPr>
          <a:xfrm>
            <a:off x="6703920" y="3960000"/>
            <a:ext cx="1893960" cy="1713240"/>
          </a:xfrm>
          <a:prstGeom prst="rect">
            <a:avLst/>
          </a:prstGeom>
          <a:ln w="0">
            <a:noFill/>
          </a:ln>
        </p:spPr>
      </p:pic>
      <p:sp>
        <p:nvSpPr>
          <p:cNvPr id="462" name="CustomShape 6"/>
          <p:cNvSpPr/>
          <p:nvPr/>
        </p:nvSpPr>
        <p:spPr>
          <a:xfrm>
            <a:off x="1728000" y="4954320"/>
            <a:ext cx="5470920" cy="286920"/>
          </a:xfrm>
          <a:custGeom>
            <a:avLst/>
            <a:gdLst/>
            <a:ahLst/>
            <a:rect l="l" t="t" r="r" b="b"/>
            <a:pathLst>
              <a:path w="15202" h="802">
                <a:moveTo>
                  <a:pt x="15201" y="400"/>
                </a:moveTo>
                <a:lnTo>
                  <a:pt x="13834" y="0"/>
                </a:lnTo>
                <a:lnTo>
                  <a:pt x="13834" y="400"/>
                </a:lnTo>
                <a:lnTo>
                  <a:pt x="1368" y="400"/>
                </a:lnTo>
                <a:lnTo>
                  <a:pt x="1368" y="0"/>
                </a:lnTo>
                <a:lnTo>
                  <a:pt x="0" y="400"/>
                </a:lnTo>
                <a:lnTo>
                  <a:pt x="1368" y="801"/>
                </a:lnTo>
                <a:lnTo>
                  <a:pt x="1368" y="400"/>
                </a:lnTo>
                <a:lnTo>
                  <a:pt x="13834" y="400"/>
                </a:lnTo>
                <a:lnTo>
                  <a:pt x="13834" y="801"/>
                </a:lnTo>
                <a:lnTo>
                  <a:pt x="15201" y="400"/>
                </a:lnTo>
              </a:path>
            </a:pathLst>
          </a:custGeom>
          <a:solidFill>
            <a:srgbClr val="00000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Picture 263" descr=""/>
          <p:cNvPicPr/>
          <p:nvPr/>
        </p:nvPicPr>
        <p:blipFill>
          <a:blip r:embed="rId5"/>
          <a:stretch/>
        </p:blipFill>
        <p:spPr>
          <a:xfrm>
            <a:off x="2394360" y="3267000"/>
            <a:ext cx="2446920" cy="1222920"/>
          </a:xfrm>
          <a:prstGeom prst="rect">
            <a:avLst/>
          </a:prstGeom>
          <a:ln w="0">
            <a:noFill/>
          </a:ln>
        </p:spPr>
      </p:pic>
      <p:pic>
        <p:nvPicPr>
          <p:cNvPr id="464" name="Picture 264" descr=""/>
          <p:cNvPicPr/>
          <p:nvPr/>
        </p:nvPicPr>
        <p:blipFill>
          <a:blip r:embed="rId6"/>
          <a:stretch/>
        </p:blipFill>
        <p:spPr>
          <a:xfrm>
            <a:off x="4968000" y="4083840"/>
            <a:ext cx="1482840" cy="1603080"/>
          </a:xfrm>
          <a:prstGeom prst="rect">
            <a:avLst/>
          </a:prstGeom>
          <a:ln w="0">
            <a:noFill/>
          </a:ln>
        </p:spPr>
      </p:pic>
      <p:sp>
        <p:nvSpPr>
          <p:cNvPr id="465" name="TextShape 7"/>
          <p:cNvSpPr/>
          <p:nvPr/>
        </p:nvSpPr>
        <p:spPr>
          <a:xfrm>
            <a:off x="3071520" y="1800000"/>
            <a:ext cx="22557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Open Sans"/>
                <a:ea typeface="DejaVu Sans"/>
              </a:rPr>
              <a:t>communication range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Network Simulation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67" name="Picture 5" descr="Graphical user interface, text, application, chat or text message&#10;&#10;Description automatically generated"/>
          <p:cNvPicPr/>
          <p:nvPr/>
        </p:nvPicPr>
        <p:blipFill>
          <a:blip r:embed="rId1"/>
          <a:stretch/>
        </p:blipFill>
        <p:spPr>
          <a:xfrm>
            <a:off x="267840" y="1991160"/>
            <a:ext cx="8615160" cy="205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Open Sans"/>
                <a:ea typeface="DejaVu Sans"/>
              </a:rPr>
              <a:t>Agenda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ubTitle"/>
          </p:nvPr>
        </p:nvSpPr>
        <p:spPr>
          <a:xfrm>
            <a:off x="381240" y="1579680"/>
            <a:ext cx="8236080" cy="38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Motivation Final Thesis</a:t>
            </a:r>
            <a:endParaRPr b="0" lang="en-GB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Physical Layer Technologies</a:t>
            </a:r>
            <a:endParaRPr b="0" lang="en-GB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Field Measurements</a:t>
            </a:r>
            <a:endParaRPr b="0" lang="en-GB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Simulation Experiments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1658160" y="6520680"/>
            <a:ext cx="5703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3a80"/>
                </a:solidFill>
                <a:latin typeface="Open Sans"/>
                <a:ea typeface="Open Sans"/>
              </a:rPr>
              <a:t>K. Lautenschlaeger, Suitability of IEEE 802.11ax \ IEEE 802.11ac for Wireless Infield-Communication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7485840" y="6520680"/>
            <a:ext cx="4608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68F1F89-C51C-4F47-B0E2-258449159547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14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82080" y="328320"/>
            <a:ext cx="8855280" cy="9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Simulation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Harvest Platooning Service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252000" y="6165720"/>
            <a:ext cx="863784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2" name="Grafik 6_2" descr=""/>
          <p:cNvPicPr/>
          <p:nvPr/>
        </p:nvPicPr>
        <p:blipFill>
          <a:blip r:embed="rId1"/>
          <a:stretch/>
        </p:blipFill>
        <p:spPr>
          <a:xfrm>
            <a:off x="2696040" y="1762920"/>
            <a:ext cx="3624840" cy="346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1658160" y="6520680"/>
            <a:ext cx="5703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3a80"/>
                </a:solidFill>
                <a:latin typeface="Open Sans"/>
                <a:ea typeface="Open Sans"/>
              </a:rPr>
              <a:t>K. Lautenschlaeger, Suitability of IEEE 802.11ax \ IEEE 802.11ac for Wireless Infield-Communication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7485840" y="6520680"/>
            <a:ext cx="4608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0C8A949-99F0-4AEB-A89A-9EBD0521163A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14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200160" y="210960"/>
            <a:ext cx="864108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Simulation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Agricultural</a:t>
            </a: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Platooning Service in Leader-Follower-Scenario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76" name="CustomShape 4"/>
          <p:cNvSpPr/>
          <p:nvPr/>
        </p:nvSpPr>
        <p:spPr>
          <a:xfrm>
            <a:off x="252000" y="6165720"/>
            <a:ext cx="863784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5"/>
          <p:cNvSpPr/>
          <p:nvPr/>
        </p:nvSpPr>
        <p:spPr>
          <a:xfrm>
            <a:off x="701640" y="1867320"/>
            <a:ext cx="3022920" cy="5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8" name="Picture 2" descr=""/>
          <p:cNvPicPr/>
          <p:nvPr/>
        </p:nvPicPr>
        <p:blipFill>
          <a:blip r:embed="rId1"/>
          <a:stretch/>
        </p:blipFill>
        <p:spPr>
          <a:xfrm>
            <a:off x="6039360" y="3712680"/>
            <a:ext cx="1551240" cy="1532160"/>
          </a:xfrm>
          <a:prstGeom prst="rect">
            <a:avLst/>
          </a:prstGeom>
          <a:ln w="0">
            <a:noFill/>
          </a:ln>
        </p:spPr>
      </p:pic>
      <p:pic>
        <p:nvPicPr>
          <p:cNvPr id="479" name="Picture 3" descr=""/>
          <p:cNvPicPr/>
          <p:nvPr/>
        </p:nvPicPr>
        <p:blipFill>
          <a:blip r:embed="rId2"/>
          <a:stretch/>
        </p:blipFill>
        <p:spPr>
          <a:xfrm>
            <a:off x="3741480" y="2736360"/>
            <a:ext cx="1551240" cy="1532160"/>
          </a:xfrm>
          <a:prstGeom prst="rect">
            <a:avLst/>
          </a:prstGeom>
          <a:ln w="0">
            <a:noFill/>
          </a:ln>
        </p:spPr>
      </p:pic>
      <p:pic>
        <p:nvPicPr>
          <p:cNvPr id="480" name="Picture 4" descr=""/>
          <p:cNvPicPr/>
          <p:nvPr/>
        </p:nvPicPr>
        <p:blipFill>
          <a:blip r:embed="rId3"/>
          <a:stretch/>
        </p:blipFill>
        <p:spPr>
          <a:xfrm>
            <a:off x="1514880" y="1748160"/>
            <a:ext cx="1551240" cy="1532160"/>
          </a:xfrm>
          <a:prstGeom prst="rect">
            <a:avLst/>
          </a:prstGeom>
          <a:ln w="0">
            <a:noFill/>
          </a:ln>
        </p:spPr>
      </p:pic>
      <p:sp>
        <p:nvSpPr>
          <p:cNvPr id="481" name="TextBox 16"/>
          <p:cNvSpPr/>
          <p:nvPr/>
        </p:nvSpPr>
        <p:spPr>
          <a:xfrm>
            <a:off x="6819480" y="3458880"/>
            <a:ext cx="1025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2" name="TextBox 17"/>
          <p:cNvSpPr/>
          <p:nvPr/>
        </p:nvSpPr>
        <p:spPr>
          <a:xfrm>
            <a:off x="4581000" y="2577600"/>
            <a:ext cx="1918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Follower_1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3" name="TextBox 18"/>
          <p:cNvSpPr/>
          <p:nvPr/>
        </p:nvSpPr>
        <p:spPr>
          <a:xfrm>
            <a:off x="2366280" y="1577520"/>
            <a:ext cx="1918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Follower_2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1658160" y="6520680"/>
            <a:ext cx="611676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39" spc="-1" strike="noStrike">
                <a:solidFill>
                  <a:srgbClr val="90c4e7"/>
                </a:solidFill>
                <a:latin typeface="Open Sans"/>
                <a:ea typeface="Open Sans"/>
              </a:rPr>
              <a:t>K. Lautenschlaeger, Suitability of IEEE 802.11ax \ IEEE 802.11ac for Wireless Infield-Communication</a:t>
            </a:r>
            <a:endParaRPr b="0" lang="en-GB" sz="939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7485840" y="6520680"/>
            <a:ext cx="4608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C62399C-C024-4F4C-BF75-962DD207F31A}" type="slidenum">
              <a:rPr b="1" lang="de-DE" sz="939" spc="-1" strike="noStrike">
                <a:solidFill>
                  <a:srgbClr val="216a9a"/>
                </a:solidFill>
                <a:latin typeface="Open Sans"/>
                <a:ea typeface="Open Sans"/>
              </a:rPr>
              <a:t>14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250200" y="188640"/>
            <a:ext cx="864108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DE" sz="2050" spc="-1" strike="noStrike">
                <a:solidFill>
                  <a:srgbClr val="ffffff"/>
                </a:solidFill>
                <a:latin typeface="Open Sans"/>
                <a:ea typeface="Open Sans"/>
              </a:rPr>
              <a:t>Summary</a:t>
            </a:r>
            <a:endParaRPr b="0" lang="en-GB" sz="2050" spc="-1" strike="noStrike"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252000" y="692640"/>
            <a:ext cx="8637840" cy="5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5"/>
          <p:cNvSpPr/>
          <p:nvPr/>
        </p:nvSpPr>
        <p:spPr>
          <a:xfrm>
            <a:off x="252000" y="6165720"/>
            <a:ext cx="863784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6"/>
          <p:cNvSpPr/>
          <p:nvPr/>
        </p:nvSpPr>
        <p:spPr>
          <a:xfrm>
            <a:off x="250200" y="1268280"/>
            <a:ext cx="8639640" cy="48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 marL="2876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Analyzing Telemetry data of Use Cases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ffffff"/>
              </a:buClr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required latency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ffffff"/>
              </a:buClr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required data Rate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ffffff"/>
              </a:buClr>
              <a:buFont typeface="Arial,Sans-Serif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required communication distance</a:t>
            </a: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00" spc="-1" strike="noStrike">
              <a:latin typeface="Arial"/>
            </a:endParaRPr>
          </a:p>
          <a:p>
            <a:pPr marL="2876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Field measurements</a:t>
            </a:r>
            <a:endParaRPr b="0" lang="en-GB" sz="17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Open Sans"/>
                <a:ea typeface="Open Sans"/>
              </a:rPr>
              <a:t>communication range</a:t>
            </a:r>
            <a:endParaRPr b="0" lang="en-GB" sz="15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Open Sans"/>
                <a:ea typeface="Open Sans"/>
              </a:rPr>
              <a:t>received signal strength in agricultural scenarios</a:t>
            </a:r>
            <a:endParaRPr b="0" lang="en-GB" sz="1500" spc="-1" strike="noStrike">
              <a:latin typeface="Arial"/>
            </a:endParaRPr>
          </a:p>
          <a:p>
            <a:pPr lvl="1" marL="6843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500" spc="-1" strike="noStrike">
                <a:solidFill>
                  <a:srgbClr val="ffffff"/>
                </a:solidFill>
                <a:latin typeface="Open Sans"/>
                <a:ea typeface="Open Sans"/>
              </a:rPr>
              <a:t>Latency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500" spc="-1" strike="noStrike">
              <a:latin typeface="Arial"/>
            </a:endParaRPr>
          </a:p>
          <a:p>
            <a:pPr marL="22716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Simulation</a:t>
            </a:r>
            <a:endParaRPr b="0" lang="en-GB" sz="1700" spc="-1" strike="noStrike">
              <a:latin typeface="Arial"/>
            </a:endParaRPr>
          </a:p>
          <a:p>
            <a:pPr lvl="1" marL="7448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Leader-Follower-Scenario</a:t>
            </a:r>
            <a:endParaRPr b="0" lang="en-GB" sz="1700" spc="-1" strike="noStrike">
              <a:latin typeface="Arial"/>
            </a:endParaRPr>
          </a:p>
          <a:p>
            <a:pPr lvl="1" marL="744840" indent="-285840">
              <a:lnSpc>
                <a:spcPct val="100000"/>
              </a:lnSpc>
              <a:spcAft>
                <a:spcPts val="853"/>
              </a:spcAft>
              <a:buClr>
                <a:srgbClr val="90c4e7"/>
              </a:buClr>
              <a:buSzPct val="80000"/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latin typeface="Open Sans"/>
                <a:ea typeface="Open Sans"/>
              </a:rPr>
              <a:t>Harvest-Platoon-Scenario</a:t>
            </a: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1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3"/>
              </a:spcAft>
              <a:buNone/>
            </a:pPr>
            <a:endParaRPr b="0" lang="en-GB" sz="17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250560" y="2925000"/>
            <a:ext cx="8640360" cy="11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t">
            <a:noAutofit/>
          </a:bodyPr>
          <a:p>
            <a:pPr algn="ctr"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1" lang="en-DE" sz="2390" spc="-1" strike="noStrike">
                <a:solidFill>
                  <a:srgbClr val="ffffff"/>
                </a:solidFill>
                <a:latin typeface="Open Sans"/>
                <a:ea typeface="Open Sans"/>
              </a:rPr>
              <a:t>Thanks!</a:t>
            </a:r>
            <a:endParaRPr b="0" lang="en-GB" sz="239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250560" y="1485720"/>
            <a:ext cx="864036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3"/>
          <p:cNvSpPr/>
          <p:nvPr/>
        </p:nvSpPr>
        <p:spPr>
          <a:xfrm>
            <a:off x="252000" y="6165720"/>
            <a:ext cx="863784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658160" y="6520680"/>
            <a:ext cx="5703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2"/>
          <p:cNvSpPr/>
          <p:nvPr/>
        </p:nvSpPr>
        <p:spPr>
          <a:xfrm>
            <a:off x="7485840" y="6520680"/>
            <a:ext cx="4608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5C99BCC-118F-454E-91F5-95525901EF7C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250200" y="188640"/>
            <a:ext cx="864108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Background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252000" y="692640"/>
            <a:ext cx="8637840" cy="5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5"/>
          <p:cNvSpPr/>
          <p:nvPr/>
        </p:nvSpPr>
        <p:spPr>
          <a:xfrm>
            <a:off x="252000" y="6165720"/>
            <a:ext cx="863784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6"/>
          <p:cNvSpPr/>
          <p:nvPr/>
        </p:nvSpPr>
        <p:spPr>
          <a:xfrm>
            <a:off x="250200" y="1268280"/>
            <a:ext cx="8639640" cy="48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Picture 9" descr=""/>
          <p:cNvPicPr/>
          <p:nvPr/>
        </p:nvPicPr>
        <p:blipFill>
          <a:blip r:embed="rId1"/>
          <a:stretch/>
        </p:blipFill>
        <p:spPr>
          <a:xfrm>
            <a:off x="1036440" y="1760400"/>
            <a:ext cx="7061400" cy="33408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dir="2700000" dist="37674">
              <a:srgbClr val="000000">
                <a:alpha val="40000"/>
              </a:srgbClr>
            </a:outerShdw>
          </a:effectLst>
        </p:spPr>
      </p:pic>
      <p:sp>
        <p:nvSpPr>
          <p:cNvPr id="405" name="CustomShape 7"/>
          <p:cNvSpPr/>
          <p:nvPr/>
        </p:nvSpPr>
        <p:spPr>
          <a:xfrm>
            <a:off x="1359360" y="5274360"/>
            <a:ext cx="627084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 algn="ctr"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December 2020 – April 2021: Undergraduate thesis about Suitability of LoRa for Meshed Automatic Section Control of Agricultural Vehicles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7485840" y="6520680"/>
            <a:ext cx="4608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3D0C72F-48CA-4DE1-8DB5-53D35A94BD1E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250200" y="188640"/>
            <a:ext cx="864108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Open Sans"/>
                <a:ea typeface="Open Sans"/>
              </a:rPr>
              <a:t>Background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252000" y="692640"/>
            <a:ext cx="8637840" cy="5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4"/>
          <p:cNvSpPr/>
          <p:nvPr/>
        </p:nvSpPr>
        <p:spPr>
          <a:xfrm>
            <a:off x="1368000" y="5724720"/>
            <a:ext cx="627084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Autofit/>
          </a:bodyPr>
          <a:p>
            <a:pPr algn="ctr">
              <a:lnSpc>
                <a:spcPct val="100000"/>
              </a:lnSpc>
              <a:spcAft>
                <a:spcPts val="853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March 2022 – August 2022: Intern at the Feldscharm project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410" name="Picture 8" descr=""/>
          <p:cNvPicPr/>
          <p:nvPr/>
        </p:nvPicPr>
        <p:blipFill>
          <a:blip r:embed="rId1"/>
          <a:stretch/>
        </p:blipFill>
        <p:spPr>
          <a:xfrm>
            <a:off x="1540080" y="1115280"/>
            <a:ext cx="5941800" cy="453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Motivation Final Thesis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12" name="Picture 4" descr=""/>
          <p:cNvPicPr/>
          <p:nvPr/>
        </p:nvPicPr>
        <p:blipFill>
          <a:blip r:embed="rId1"/>
          <a:stretch/>
        </p:blipFill>
        <p:spPr>
          <a:xfrm>
            <a:off x="615960" y="1541160"/>
            <a:ext cx="8006400" cy="45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2"/>
          <p:cNvSpPr/>
          <p:nvPr/>
        </p:nvSpPr>
        <p:spPr>
          <a:xfrm>
            <a:off x="7485840" y="6520680"/>
            <a:ext cx="4608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BB9B433-6F01-4D5F-84C9-0017B24DF25C}" type="slidenum">
              <a:rPr b="1" lang="en-US" sz="939" spc="-1" strike="noStrike">
                <a:solidFill>
                  <a:srgbClr val="808080"/>
                </a:solidFill>
                <a:latin typeface="Open Sans"/>
                <a:ea typeface="Open Sans"/>
              </a:rPr>
              <a:t>&lt;number&gt;</a:t>
            </a:fld>
            <a:endParaRPr b="0" lang="en-GB" sz="939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250200" y="188640"/>
            <a:ext cx="864108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Open Sans"/>
                <a:ea typeface="Open Sans"/>
              </a:rPr>
              <a:t>Modern Wi-Fi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252000" y="692640"/>
            <a:ext cx="8637840" cy="5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6" name="Table 5"/>
          <p:cNvGraphicFramePr/>
          <p:nvPr/>
        </p:nvGraphicFramePr>
        <p:xfrm>
          <a:off x="273600" y="1873800"/>
          <a:ext cx="8639280" cy="3767400"/>
        </p:xfrm>
        <a:graphic>
          <a:graphicData uri="http://schemas.openxmlformats.org/drawingml/2006/table">
            <a:tbl>
              <a:tblPr/>
              <a:tblGrid>
                <a:gridCol w="2879640"/>
                <a:gridCol w="2879640"/>
                <a:gridCol w="2880360"/>
              </a:tblGrid>
              <a:tr h="36756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IEEE 802.11ac (Wi-Fi 5)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IEEE 802.11ax (Wi-Fi 6)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Spectrum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5 GHz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2.4 GHz, 5 GHz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43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Bandwidth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Up to 160 MHz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Up to 40 Mhz (2.4 GHz), 160 Mhz at 5 GHz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OFDM Guard Interval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0.4 or 0.8 μs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0.8, 1.6 or 3.2 μs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Maximal Data Rate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6.9 Gbit/s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9.6 Gbit/s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43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Max Modulation Coding Scheme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256-QAM 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1024-QAM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75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Multi-User Technology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MU-MIMO 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MU-MIMO, OFDMA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43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Multi-User Transmission Direction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Downlink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Downlink und Uplink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417" name="CustomShape 1"/>
          <p:cNvSpPr/>
          <p:nvPr/>
        </p:nvSpPr>
        <p:spPr>
          <a:xfrm>
            <a:off x="1649520" y="6520680"/>
            <a:ext cx="596376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900" spc="-1" strike="noStrike">
                <a:solidFill>
                  <a:srgbClr val="002060"/>
                </a:solidFill>
                <a:latin typeface="Open Sans"/>
                <a:ea typeface="Open Sans"/>
              </a:rPr>
              <a:t>K. Lautenschlaeger, Suitability of Modern Wi-Fi for Wireless Infield-Communication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418" name="Rectangle 2"/>
          <p:cNvSpPr/>
          <p:nvPr/>
        </p:nvSpPr>
        <p:spPr>
          <a:xfrm>
            <a:off x="2959920" y="3600000"/>
            <a:ext cx="5564160" cy="430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Box 4"/>
          <p:cNvSpPr/>
          <p:nvPr/>
        </p:nvSpPr>
        <p:spPr>
          <a:xfrm>
            <a:off x="482760" y="2584800"/>
            <a:ext cx="8179920" cy="14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Open Sans"/>
                <a:ea typeface="Arial"/>
              </a:rPr>
              <a:t>Physical Layer Technologies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OFDM Guard Interval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21" name="Picture 9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2768040" y="1281600"/>
            <a:ext cx="5731200" cy="19641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22" name="Table 13"/>
          <p:cNvGraphicFramePr/>
          <p:nvPr/>
        </p:nvGraphicFramePr>
        <p:xfrm>
          <a:off x="550440" y="3436200"/>
          <a:ext cx="7977600" cy="3066840"/>
        </p:xfrm>
        <a:graphic>
          <a:graphicData uri="http://schemas.openxmlformats.org/drawingml/2006/table">
            <a:tbl>
              <a:tblPr/>
              <a:tblGrid>
                <a:gridCol w="1899000"/>
                <a:gridCol w="2518200"/>
                <a:gridCol w="3560760"/>
              </a:tblGrid>
              <a:tr h="10530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Wi-Fi Standard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OFDM Guard Interval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Bandwidth attenuation = 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100 * T</a:t>
                      </a:r>
                      <a:r>
                        <a:rPr b="0" lang="en-US" sz="1800" spc="-1" strike="noStrike" baseline="-25000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FFT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Open Sans"/>
                          <a:ea typeface="DejaVu Sans"/>
                        </a:rPr>
                        <a:t>  / T  [%]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4 &amp; 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400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89 %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4 &amp; 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94 %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1600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89 %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Wi-Fi 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3200 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Open Sans"/>
                          <a:ea typeface="DejaVu Sans"/>
                        </a:rPr>
                        <a:t>80 %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Open Sans"/>
                <a:ea typeface="DejaVu Sans"/>
              </a:rPr>
              <a:t>Dual Carrier Modulation (DCM)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24" name="Picture 4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292320" y="1488240"/>
            <a:ext cx="8568360" cy="183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NSM 2020-10-24</Template>
  <TotalTime>44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2022-02-14T18:49:54Z</dcterms:created>
  <dc:creator>Christoph Sommer</dc:creator>
  <dc:description/>
  <dc:language>en-GB</dc:language>
  <cp:lastModifiedBy/>
  <dcterms:modified xsi:type="dcterms:W3CDTF">2023-01-25T09:44:53Z</dcterms:modified>
  <cp:revision>60</cp:revision>
  <dc:subject/>
  <dc:title>Networked Systems Modeling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20</vt:i4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23</vt:i4>
  </property>
</Properties>
</file>